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313" r:id="rId20"/>
    <p:sldId id="292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104" d="100"/>
          <a:sy n="104" d="100"/>
        </p:scale>
        <p:origin x="110" y="221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0.wmf"/><Relationship Id="rId3" Type="http://schemas.openxmlformats.org/officeDocument/2006/relationships/image" Target="../media/image26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7.png"/><Relationship Id="rId9" Type="http://schemas.openxmlformats.org/officeDocument/2006/relationships/image" Target="../media/image2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40.wmf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31.png"/><Relationship Id="rId16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3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14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wmf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8.bin"/><Relationship Id="rId26" Type="http://schemas.openxmlformats.org/officeDocument/2006/relationships/image" Target="../media/image10.png"/><Relationship Id="rId3" Type="http://schemas.openxmlformats.org/officeDocument/2006/relationships/image" Target="../media/image47.png"/><Relationship Id="rId21" Type="http://schemas.openxmlformats.org/officeDocument/2006/relationships/image" Target="../media/image55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53.wmf"/><Relationship Id="rId25" Type="http://schemas.openxmlformats.org/officeDocument/2006/relationships/image" Target="../media/image57.wmf"/><Relationship Id="rId2" Type="http://schemas.openxmlformats.org/officeDocument/2006/relationships/image" Target="../media/image46.png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.svg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48.wmf"/><Relationship Id="rId15" Type="http://schemas.openxmlformats.org/officeDocument/2006/relationships/image" Target="../media/image52.wmf"/><Relationship Id="rId23" Type="http://schemas.openxmlformats.org/officeDocument/2006/relationships/image" Target="../media/image56.wmf"/><Relationship Id="rId10" Type="http://schemas.openxmlformats.org/officeDocument/2006/relationships/image" Target="../media/image2.png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60.wmf"/><Relationship Id="rId3" Type="http://schemas.openxmlformats.org/officeDocument/2006/relationships/oleObject" Target="../embeddings/oleObject22.bin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62.wmf"/><Relationship Id="rId2" Type="http://schemas.openxmlformats.org/officeDocument/2006/relationships/image" Target="../media/image47.png"/><Relationship Id="rId16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9.wmf"/><Relationship Id="rId5" Type="http://schemas.openxmlformats.org/officeDocument/2006/relationships/image" Target="../media/image2.png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48.wmf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2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7.png"/><Relationship Id="rId7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9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wmf"/><Relationship Id="rId4" Type="http://schemas.openxmlformats.org/officeDocument/2006/relationships/image" Target="../media/image15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537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IERS Conventions (2010)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26503" y="6293003"/>
            <a:ext cx="7143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  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8989242" y="3743594"/>
            <a:ext cx="2879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9B9A0F-C1F1-A1BB-ACA0-040791525945}"/>
              </a:ext>
            </a:extLst>
          </p:cNvPr>
          <p:cNvGrpSpPr/>
          <p:nvPr/>
        </p:nvGrpSpPr>
        <p:grpSpPr>
          <a:xfrm>
            <a:off x="8707608" y="831223"/>
            <a:ext cx="2949838" cy="2912371"/>
            <a:chOff x="9299487" y="3590365"/>
            <a:chExt cx="2707597" cy="267320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DA9E14-2406-079C-5FAD-93A0EF63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9487" y="3590365"/>
              <a:ext cx="2707597" cy="2650313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A15B98D-8CAC-77A8-44F7-AD739591548A}"/>
                </a:ext>
              </a:extLst>
            </p:cNvPr>
            <p:cNvSpPr/>
            <p:nvPr/>
          </p:nvSpPr>
          <p:spPr>
            <a:xfrm>
              <a:off x="10653285" y="6022017"/>
              <a:ext cx="546782" cy="24155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97B447-1434-1D49-66E7-8A8536CD0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93" y="4331393"/>
            <a:ext cx="4640446" cy="21583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B06A65-13BA-E210-23E1-64B76CF0F74E}"/>
              </a:ext>
            </a:extLst>
          </p:cNvPr>
          <p:cNvSpPr txBox="1"/>
          <p:nvPr/>
        </p:nvSpPr>
        <p:spPr>
          <a:xfrm>
            <a:off x="4575595" y="6240678"/>
            <a:ext cx="3366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年内与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ITRF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零经圈差小于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0.1 mas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3027906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439131"/>
              </p:ext>
            </p:extLst>
          </p:nvPr>
        </p:nvGraphicFramePr>
        <p:xfrm>
          <a:off x="326323" y="3895725"/>
          <a:ext cx="30956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48360" imgH="355680" progId="Equation.AxMath">
                  <p:embed/>
                </p:oleObj>
              </mc:Choice>
              <mc:Fallback>
                <p:oleObj name="AxMath" r:id="rId12" imgW="1548360" imgH="355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323" y="3895725"/>
                        <a:ext cx="309562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324366"/>
              </p:ext>
            </p:extLst>
          </p:nvPr>
        </p:nvGraphicFramePr>
        <p:xfrm>
          <a:off x="2710438" y="6129660"/>
          <a:ext cx="51403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570040" imgH="197280" progId="Equation.AxMath">
                  <p:embed/>
                </p:oleObj>
              </mc:Choice>
              <mc:Fallback>
                <p:oleObj name="AxMath" r:id="rId17" imgW="2570040" imgH="197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10438" y="6129660"/>
                        <a:ext cx="51403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(Greenwich Mean Sidereal Time)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497615" y="5564065"/>
            <a:ext cx="4162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书上：</a:t>
            </a:r>
            <a:r>
              <a:rPr lang="en-US" altLang="zh-CN" sz="2000" i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strike="sngStrike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51357"/>
              </p:ext>
            </p:extLst>
          </p:nvPr>
        </p:nvGraphicFramePr>
        <p:xfrm>
          <a:off x="2207360" y="4745438"/>
          <a:ext cx="2856063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7360" y="4745438"/>
                        <a:ext cx="2856063" cy="6375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号 12">
            <a:extLst>
              <a:ext uri="{FF2B5EF4-FFF2-40B4-BE49-F238E27FC236}">
                <a16:creationId xmlns:a16="http://schemas.microsoft.com/office/drawing/2014/main" id="{840F940A-2C07-B3DC-DAAA-A5F06CAD4E71}"/>
              </a:ext>
            </a:extLst>
          </p:cNvPr>
          <p:cNvSpPr/>
          <p:nvPr/>
        </p:nvSpPr>
        <p:spPr>
          <a:xfrm>
            <a:off x="5418062" y="5064208"/>
            <a:ext cx="1351430" cy="13514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BF0EE-3537-E489-83EA-C0C758700F91}"/>
              </a:ext>
            </a:extLst>
          </p:cNvPr>
          <p:cNvSpPr txBox="1"/>
          <p:nvPr/>
        </p:nvSpPr>
        <p:spPr>
          <a:xfrm>
            <a:off x="888242" y="6212625"/>
            <a:ext cx="6235889" cy="36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 TT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）的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GMST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不是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18.6973746 h</a:t>
            </a: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7" grpId="0"/>
      <p:bldP spid="9" grpId="0"/>
      <p:bldP spid="13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CFAD875-5084-CFAA-A624-FACA548B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54" y="4066403"/>
            <a:ext cx="3783425" cy="259363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10BB21C-0D1E-94BB-6CE6-9593802B2C92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D212D0-2C48-3E0E-0C04-940E2B2D6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2641669C-DCB0-093F-CC3E-7CA2B8FEAB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2972332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08360" imgH="189000" progId="Equation.AxMath">
                    <p:embed/>
                  </p:oleObj>
                </mc:Choice>
                <mc:Fallback>
                  <p:oleObj name="AxMath" r:id="rId4" imgW="10836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9237175" cy="5212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    积分求得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63840" imgH="234720" progId="Equation.AxMath">
                  <p:embed/>
                </p:oleObj>
              </mc:Choice>
              <mc:Fallback>
                <p:oleObj name="AxMath" r:id="rId6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8622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680120" imgH="196560" progId="Equation.AxMath">
                  <p:embed/>
                </p:oleObj>
              </mc:Choice>
              <mc:Fallback>
                <p:oleObj name="AxMath" r:id="rId8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02772"/>
              </p:ext>
            </p:extLst>
          </p:nvPr>
        </p:nvGraphicFramePr>
        <p:xfrm>
          <a:off x="4103903" y="5516401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03800" imgH="228600" progId="Equation.AxMath">
                  <p:embed/>
                </p:oleObj>
              </mc:Choice>
              <mc:Fallback>
                <p:oleObj name="AxMath" r:id="rId12" imgW="160380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03903" y="5516401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377304"/>
              </p:ext>
            </p:extLst>
          </p:nvPr>
        </p:nvGraphicFramePr>
        <p:xfrm>
          <a:off x="1019434" y="5917225"/>
          <a:ext cx="721360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5120280" imgH="401040" progId="Equation.AxMath">
                  <p:embed/>
                </p:oleObj>
              </mc:Choice>
              <mc:Fallback>
                <p:oleObj name="AxMath" r:id="rId14" imgW="5120280" imgH="401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19434" y="5917225"/>
                        <a:ext cx="7213600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501035"/>
              </p:ext>
            </p:extLst>
          </p:nvPr>
        </p:nvGraphicFramePr>
        <p:xfrm>
          <a:off x="3624917" y="3445963"/>
          <a:ext cx="264636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84000" imgH="196920" progId="Equation.AxMath">
                  <p:embed/>
                </p:oleObj>
              </mc:Choice>
              <mc:Fallback>
                <p:oleObj name="AxMath" r:id="rId16" imgW="1584000" imgH="1969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24917" y="3445963"/>
                        <a:ext cx="2646363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156260"/>
              </p:ext>
            </p:extLst>
          </p:nvPr>
        </p:nvGraphicFramePr>
        <p:xfrm>
          <a:off x="1053307" y="4123289"/>
          <a:ext cx="552767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3257640" imgH="389880" progId="Equation.AxMath">
                  <p:embed/>
                </p:oleObj>
              </mc:Choice>
              <mc:Fallback>
                <p:oleObj name="AxMath" r:id="rId18" imgW="3257640" imgH="389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53307" y="4123289"/>
                        <a:ext cx="5527675" cy="661988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6388886" y="4123289"/>
            <a:ext cx="3096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  (10</a:t>
            </a:r>
            <a:r>
              <a:rPr lang="en-US" altLang="zh-CN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A4EC21F-CE86-FDAE-F4E0-E79466705AEC}"/>
              </a:ext>
            </a:extLst>
          </p:cNvPr>
          <p:cNvCxnSpPr>
            <a:cxnSpLocks/>
          </p:cNvCxnSpPr>
          <p:nvPr/>
        </p:nvCxnSpPr>
        <p:spPr>
          <a:xfrm>
            <a:off x="1012753" y="4960760"/>
            <a:ext cx="7374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B4C30C-C70C-35FB-597A-D984369A4677}"/>
              </a:ext>
            </a:extLst>
          </p:cNvPr>
          <p:cNvCxnSpPr>
            <a:cxnSpLocks/>
          </p:cNvCxnSpPr>
          <p:nvPr/>
        </p:nvCxnSpPr>
        <p:spPr>
          <a:xfrm flipV="1">
            <a:off x="8379659" y="4960760"/>
            <a:ext cx="13195" cy="1682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15018" y="2869233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76F2E1A-1165-1CA5-2F8D-FB419CBBF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264674"/>
              </p:ext>
            </p:extLst>
          </p:nvPr>
        </p:nvGraphicFramePr>
        <p:xfrm>
          <a:off x="6271280" y="3141070"/>
          <a:ext cx="3754438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2246760" imgH="563760" progId="Equation.AxMath">
                  <p:embed/>
                </p:oleObj>
              </mc:Choice>
              <mc:Fallback>
                <p:oleObj name="AxMath" r:id="rId20" imgW="2246760" imgH="56376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0CD24A6-0E89-983F-F5E1-AEB13C927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71280" y="3141070"/>
                        <a:ext cx="3754438" cy="94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72BF7C1-5F73-00A6-1C77-33B0E8C17463}"/>
              </a:ext>
            </a:extLst>
          </p:cNvPr>
          <p:cNvSpPr/>
          <p:nvPr/>
        </p:nvSpPr>
        <p:spPr>
          <a:xfrm>
            <a:off x="5516521" y="6377148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  是  小  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D5F644-9246-4906-9C24-3E0898654A02}"/>
              </a:ext>
            </a:extLst>
          </p:cNvPr>
          <p:cNvSpPr/>
          <p:nvPr/>
        </p:nvSpPr>
        <p:spPr>
          <a:xfrm>
            <a:off x="3009874" y="6375083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CIO in J2000.0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0FDE095-8C95-9BD6-6264-9D4147C15877}"/>
              </a:ext>
            </a:extLst>
          </p:cNvPr>
          <p:cNvCxnSpPr/>
          <p:nvPr/>
        </p:nvCxnSpPr>
        <p:spPr>
          <a:xfrm flipV="1">
            <a:off x="4087906" y="6282719"/>
            <a:ext cx="0" cy="18053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B817839-5C34-D573-4CCC-0B35EB8945C1}"/>
              </a:ext>
            </a:extLst>
          </p:cNvPr>
          <p:cNvSpPr/>
          <p:nvPr/>
        </p:nvSpPr>
        <p:spPr>
          <a:xfrm>
            <a:off x="4652890" y="5135985"/>
            <a:ext cx="11659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旋转量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3FF4F81-E2AC-F5B1-3D1C-F5E57859B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264276"/>
              </p:ext>
            </p:extLst>
          </p:nvPr>
        </p:nvGraphicFramePr>
        <p:xfrm>
          <a:off x="5657430" y="5104605"/>
          <a:ext cx="26606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505520" imgH="267120" progId="Equation.AxMath">
                  <p:embed/>
                </p:oleObj>
              </mc:Choice>
              <mc:Fallback>
                <p:oleObj name="AxMath" r:id="rId22" imgW="1505520" imgH="267120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936A47D-E8E6-DB48-C8EB-4F59BD383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57430" y="5104605"/>
                        <a:ext cx="2660650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7435D1-4E68-75DC-BB65-D79606EB7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789950"/>
              </p:ext>
            </p:extLst>
          </p:nvPr>
        </p:nvGraphicFramePr>
        <p:xfrm>
          <a:off x="10406380" y="3429000"/>
          <a:ext cx="1708866" cy="34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711800" imgH="348120" progId="Equation.AxMath">
                  <p:embed/>
                </p:oleObj>
              </mc:Choice>
              <mc:Fallback>
                <p:oleObj name="AxMath" r:id="rId24" imgW="1711800" imgH="348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406380" y="3429000"/>
                        <a:ext cx="1708866" cy="34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形 15" descr="眩晕的脸轮廓 纯色填充">
            <a:extLst>
              <a:ext uri="{FF2B5EF4-FFF2-40B4-BE49-F238E27FC236}">
                <a16:creationId xmlns:a16="http://schemas.microsoft.com/office/drawing/2014/main" id="{63DB2835-DAB8-7E30-A162-3BE70AED2F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0467" y="500473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7" grpId="0"/>
      <p:bldP spid="6" grpId="0"/>
      <p:bldP spid="1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11B7058-B90A-EDED-138E-55D510106D04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978DFA-4CE8-8B19-09CC-74A05218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41A04045-6229-AE16-9DCB-849F945DEC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5008170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108360" imgH="189000" progId="Equation.AxMath">
                    <p:embed/>
                  </p:oleObj>
                </mc:Choice>
                <mc:Fallback>
                  <p:oleObj name="AxMath" r:id="rId3" imgW="108360" imgH="18900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2641669C-DCB0-093F-CC3E-7CA2B8FEAB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6476289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46234"/>
              </p:ext>
            </p:extLst>
          </p:nvPr>
        </p:nvGraphicFramePr>
        <p:xfrm>
          <a:off x="672495" y="3078736"/>
          <a:ext cx="7782711" cy="72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554000" imgH="426240" progId="Equation.AxMath">
                  <p:embed/>
                </p:oleObj>
              </mc:Choice>
              <mc:Fallback>
                <p:oleObj name="AxMath" r:id="rId8" imgW="4554000" imgH="426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2495" y="3078736"/>
                        <a:ext cx="7782711" cy="72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30767"/>
              </p:ext>
            </p:extLst>
          </p:nvPr>
        </p:nvGraphicFramePr>
        <p:xfrm>
          <a:off x="4363402" y="6236027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959040" imgH="190440" progId="Equation.AxMath">
                  <p:embed/>
                </p:oleObj>
              </mc:Choice>
              <mc:Fallback>
                <p:oleObj name="AxMath" r:id="rId10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63402" y="6236027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80120" imgH="196560" progId="Equation.AxMath">
                  <p:embed/>
                </p:oleObj>
              </mc:Choice>
              <mc:Fallback>
                <p:oleObj name="AxMath" r:id="rId12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87592"/>
              </p:ext>
            </p:extLst>
          </p:nvPr>
        </p:nvGraphicFramePr>
        <p:xfrm>
          <a:off x="1758950" y="4684713"/>
          <a:ext cx="51609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013920" imgH="536400" progId="Equation.AxMath">
                  <p:embed/>
                </p:oleObj>
              </mc:Choice>
              <mc:Fallback>
                <p:oleObj name="AxMath" r:id="rId14" imgW="3013920" imgH="536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8950" y="4684713"/>
                        <a:ext cx="516096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612141" y="5783076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(TT)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3960185" y="5400209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39069" y="5415035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9AA1949-58DB-0DC4-55B7-AE2404EAA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48479"/>
              </p:ext>
            </p:extLst>
          </p:nvPr>
        </p:nvGraphicFramePr>
        <p:xfrm>
          <a:off x="2572750" y="3871384"/>
          <a:ext cx="30226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768320" imgH="197280" progId="Equation.AxMath">
                  <p:embed/>
                </p:oleObj>
              </mc:Choice>
              <mc:Fallback>
                <p:oleObj name="AxMath" r:id="rId16" imgW="1768320" imgH="1972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A401D1A-D79B-2A78-4C01-9A4868A40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72750" y="3871384"/>
                        <a:ext cx="30226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2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2573554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0973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如何求：相对我们的方位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1" y="2948861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356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 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spcBef>
                <a:spcPts val="3000"/>
              </a:spcBef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采用两套算法（基于春分点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CIO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），比较它们的差别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1458222" y="3542459"/>
            <a:ext cx="6410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相关坐标系（广义相对论修正）：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(Barycentric Celestial Reference System)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 (Geocentric Celestial Reference System)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645314" y="5131120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94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47675" algn="l"/>
              </a:tabLst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地心平赤道坐标系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736755" y="5760762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803692" y="5542549"/>
            <a:ext cx="4969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另见：</a:t>
            </a: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https://www.iers.org/IERS/EN/Science/ICRS/ICRS.html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9947967" y="1615169"/>
            <a:ext cx="2200459" cy="1346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FK5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259" y="588602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68" y="6305247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717004" y="6318074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579484-4E2C-ED8B-D7A4-080DA18E2257}"/>
              </a:ext>
            </a:extLst>
          </p:cNvPr>
          <p:cNvSpPr/>
          <p:nvPr/>
        </p:nvSpPr>
        <p:spPr>
          <a:xfrm>
            <a:off x="4357959" y="3237665"/>
            <a:ext cx="3143774" cy="953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  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11:59:27.816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11:58:55.816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2B27A-E8D7-774B-E6B5-3BBDA6D7E479}"/>
              </a:ext>
            </a:extLst>
          </p:cNvPr>
          <p:cNvSpPr txBox="1"/>
          <p:nvPr/>
        </p:nvSpPr>
        <p:spPr>
          <a:xfrm>
            <a:off x="59432" y="2586039"/>
            <a:ext cx="4524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DE8543-2A67-63C5-AB2A-A5AAB4CD5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7030" y="820270"/>
            <a:ext cx="2200458" cy="23083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3E05EB-B16F-2024-0746-B77418B1C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172" y="3211211"/>
            <a:ext cx="3365407" cy="2293942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2B66F0D9-E935-072A-2DC9-AC5ABB10ED78}"/>
              </a:ext>
            </a:extLst>
          </p:cNvPr>
          <p:cNvSpPr/>
          <p:nvPr/>
        </p:nvSpPr>
        <p:spPr>
          <a:xfrm>
            <a:off x="483042" y="2661919"/>
            <a:ext cx="219365" cy="2161323"/>
          </a:xfrm>
          <a:prstGeom prst="leftBrace">
            <a:avLst>
              <a:gd name="adj1" fmla="val 46018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62140</TotalTime>
  <Words>1552</Words>
  <Application>Microsoft Office PowerPoint</Application>
  <PresentationFormat>宽屏</PresentationFormat>
  <Paragraphs>311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496</cp:revision>
  <dcterms:created xsi:type="dcterms:W3CDTF">2022-10-24T14:28:29Z</dcterms:created>
  <dcterms:modified xsi:type="dcterms:W3CDTF">2023-09-28T02:09:22Z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